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364" r:id="rId5"/>
    <p:sldId id="365" r:id="rId6"/>
    <p:sldId id="366" r:id="rId7"/>
    <p:sldId id="367" r:id="rId8"/>
    <p:sldId id="368" r:id="rId9"/>
    <p:sldId id="369" r:id="rId10"/>
    <p:sldId id="370" r:id="rId11"/>
    <p:sldId id="372" r:id="rId12"/>
  </p:sldIdLst>
  <p:sldSz cx="9144000" cy="5143500" type="screen16x9"/>
  <p:notesSz cx="6858000" cy="9144000"/>
  <p:defaultTextStyle>
    <a:defPPr>
      <a:defRPr lang="es-E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huamancaj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0808"/>
    <a:srgbClr val="FFCCCC"/>
    <a:srgbClr val="33CC33"/>
    <a:srgbClr val="A5D4E5"/>
    <a:srgbClr val="F397D4"/>
    <a:srgbClr val="CCFFCC"/>
    <a:srgbClr val="FF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714" autoAdjust="0"/>
  </p:normalViewPr>
  <p:slideViewPr>
    <p:cSldViewPr snapToGrid="0" snapToObjects="1">
      <p:cViewPr varScale="1">
        <p:scale>
          <a:sx n="98" d="100"/>
          <a:sy n="98" d="100"/>
        </p:scale>
        <p:origin x="-342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296613-123D-4D87-8A58-41EE7466C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27922CD-27BD-4B4E-999E-F95C576E1E7E}" type="datetimeFigureOut">
              <a:rPr lang="es-ES"/>
              <a:pPr>
                <a:defRPr/>
              </a:pPr>
              <a:t>19/06/2018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9F7AB39-0C8E-4193-A7D5-8F9E88B52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4D862CF-E792-4FDF-8AB7-5750D23A8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742F760-65F1-4D35-A82A-40DBDF880CA5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63389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7D18884-FDE0-437D-B31F-9B4CAA35E0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91E5842-833C-427A-8BD9-9FAC5DD5BDA2}" type="datetimeFigureOut">
              <a:rPr lang="es-ES"/>
              <a:pPr>
                <a:defRPr/>
              </a:pPr>
              <a:t>19/06/2018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B5E5DC4-7386-45EC-84EC-996C34A6B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72E6EAD-2FC0-4615-8E75-85B86D76A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2CE252F-808E-4A0A-BB50-1DBE08A71A5E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21476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9D90614-385D-4339-8596-DA86F349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EED1019-F6C0-4829-B0EF-8AC0AAE701B9}" type="datetimeFigureOut">
              <a:rPr lang="es-ES"/>
              <a:pPr>
                <a:defRPr/>
              </a:pPr>
              <a:t>19/06/2018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E3E3189-23BC-45FB-BD60-FDF02F77D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8026146-910A-4ABD-B6EC-BAA64A898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EE73FD7-454B-43A5-B972-BB92B375A2B5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595181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1BC1E1A-E9EE-4B9E-B103-2C58A2FAE6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6BEDE83-1F26-4C6A-9D99-933DFDFB88AD}" type="datetimeFigureOut">
              <a:rPr lang="es-ES"/>
              <a:pPr>
                <a:defRPr/>
              </a:pPr>
              <a:t>19/06/2018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DC7CA90-C1F8-453A-992F-BC43CF8DF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9658C17-3893-4AC6-B5D5-CAD16E64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BA0EC45-EFA8-4F21-8CB6-3AF9AA470B48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18422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3237261-BE01-400D-A6C6-8782F73D80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AF695A-39A5-41C1-89DC-62E392C07785}" type="datetimeFigureOut">
              <a:rPr lang="es-ES"/>
              <a:pPr>
                <a:defRPr/>
              </a:pPr>
              <a:t>19/06/2018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9FAD56-59CA-4DB0-A65D-A17B15B39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8BF121A-D90B-483C-88BE-BBA655E25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246BF30-08B6-41B4-8BA9-615538F2F90B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36657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9AB5813-2DB5-479A-8E37-D087500524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7C214F-0982-4719-8463-DEB3746983D4}" type="datetimeFigureOut">
              <a:rPr lang="es-ES"/>
              <a:pPr>
                <a:defRPr/>
              </a:pPr>
              <a:t>19/06/2018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93AE6D5-94BB-4FF7-9299-A260D5887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F6CDB17-960C-4A55-B2F5-2A1C906DF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DB1DCB2-8098-4CA7-85DC-1E39A6ECC748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68282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4586DC83-9703-4E7A-9214-DC40C11438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5D64ACC-4C47-4D99-8B39-117136773340}" type="datetimeFigureOut">
              <a:rPr lang="es-ES"/>
              <a:pPr>
                <a:defRPr/>
              </a:pPr>
              <a:t>19/06/2018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B6F86C0D-20D5-4606-BC6F-7ACCBAAE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D2D3C776-E5F4-4944-B487-91B1CEAC6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79A4AA0-EDAA-4BC6-8EAB-9B3071F4DFB5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67591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536A003F-5034-45A6-8099-9FB7FADDBA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515E665-DFD4-4E83-9766-3B35E1E3DCDB}" type="datetimeFigureOut">
              <a:rPr lang="es-ES"/>
              <a:pPr>
                <a:defRPr/>
              </a:pPr>
              <a:t>19/06/2018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065FECF7-E36D-40CF-A086-B468BB2A7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F94D26F-1A7D-4B67-807B-383C2C08A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7C86507-C15F-48F8-876A-BBC9B505F0E7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75720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57D8855B-2913-4C58-9E65-7EBDD65E5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833D46F-863A-4D2C-8FF1-C604737B8C8D}" type="datetimeFigureOut">
              <a:rPr lang="es-ES"/>
              <a:pPr>
                <a:defRPr/>
              </a:pPr>
              <a:t>19/06/2018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EF11AD55-2565-45EF-9969-81D7669C8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C1C90A8-CDB6-4B08-8921-09D26A3FA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AFF6512-EA6F-43B5-817A-86BDCF2D6844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418146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86EB16B-E95F-452B-8791-B15D32E138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BEF2B5D-19E1-4B93-9D42-C51E7F216BE7}" type="datetimeFigureOut">
              <a:rPr lang="es-ES"/>
              <a:pPr>
                <a:defRPr/>
              </a:pPr>
              <a:t>19/06/2018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6204443-4D44-4205-8FC3-304AAB5B5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D351FAD-B144-43B1-AE6E-6D13D2930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305C697-DE3E-47B9-9AB3-9E6643AFA089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3099919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62AA006-9BE8-4211-98A3-15AEA638D1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E18BD3B-BE09-4DE7-95E0-9D9ACEFD1BA4}" type="datetimeFigureOut">
              <a:rPr lang="es-ES"/>
              <a:pPr>
                <a:defRPr/>
              </a:pPr>
              <a:t>19/06/2018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1BFF957-C8B6-4AA7-A35C-C32C0896B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A9C365A-E918-407B-BB45-4F49574A4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D29BBCB-CBAA-48C1-A170-5367C7F04FA0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2313690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tile tx="0" ty="0" sx="100000" sy="72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57658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PE"/>
              <a:t>Clic para editar título</a:t>
            </a:r>
            <a:endParaRPr lang="es-ES" altLang="es-PE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321594"/>
            <a:ext cx="8229600" cy="3273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PE"/>
              <a:t>Haga clic para modificar el estilo de texto del patrón</a:t>
            </a:r>
          </a:p>
          <a:p>
            <a:pPr lvl="1"/>
            <a:r>
              <a:rPr lang="es-ES_tradnl" altLang="es-PE"/>
              <a:t>Segundo nivel</a:t>
            </a:r>
          </a:p>
          <a:p>
            <a:pPr lvl="2"/>
            <a:r>
              <a:rPr lang="es-ES_tradnl" altLang="es-PE"/>
              <a:t>Tercer nivel</a:t>
            </a:r>
          </a:p>
          <a:p>
            <a:pPr lvl="3"/>
            <a:r>
              <a:rPr lang="es-ES_tradnl" altLang="es-PE"/>
              <a:t>Cuarto nivel</a:t>
            </a:r>
          </a:p>
          <a:p>
            <a:pPr lvl="4"/>
            <a:r>
              <a:rPr lang="es-ES_tradnl" altLang="es-PE"/>
              <a:t>Quinto nivel</a:t>
            </a:r>
            <a:endParaRPr lang="es-ES" alt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7188" indent="-357188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PE" sz="2800" dirty="0">
                <a:latin typeface="Arial" panose="020B0604020202020204" pitchFamily="34" charset="0"/>
                <a:cs typeface="Arial" panose="020B0604020202020204" pitchFamily="34" charset="0"/>
              </a:rPr>
              <a:t>Principales Programas OEA Implementados en el Mundo.</a:t>
            </a:r>
          </a:p>
        </p:txBody>
      </p:sp>
      <p:pic>
        <p:nvPicPr>
          <p:cNvPr id="13315" name="3 Imagen" descr="programas OEA en el mund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539" y="1189435"/>
            <a:ext cx="6638925" cy="361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573932" y="279893"/>
            <a:ext cx="5765800" cy="857250"/>
          </a:xfrm>
        </p:spPr>
        <p:txBody>
          <a:bodyPr/>
          <a:lstStyle/>
          <a:p>
            <a:pPr eaLnBrk="1" hangingPunct="1"/>
            <a:r>
              <a:rPr lang="es-PE" altLang="es-PE" sz="2800" dirty="0">
                <a:latin typeface="Arial" panose="020B0604020202020204" pitchFamily="34" charset="0"/>
                <a:cs typeface="Arial" panose="020B0604020202020204" pitchFamily="34" charset="0"/>
              </a:rPr>
              <a:t>Acuerdos de Reconocimiento Mutuo</a:t>
            </a:r>
            <a:endParaRPr lang="es-ES" altLang="es-P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>
          <a:xfrm>
            <a:off x="457200" y="1478990"/>
            <a:ext cx="8229600" cy="3273029"/>
          </a:xfrm>
        </p:spPr>
        <p:txBody>
          <a:bodyPr/>
          <a:lstStyle/>
          <a:p>
            <a:pPr algn="just" eaLnBrk="1" hangingPunct="1"/>
            <a:r>
              <a:rPr lang="es-ES" altLang="es-PE" sz="1400" dirty="0">
                <a:latin typeface="Arial" panose="020B0604020202020204" pitchFamily="34" charset="0"/>
                <a:cs typeface="Arial" panose="020B0604020202020204" pitchFamily="34" charset="0"/>
              </a:rPr>
              <a:t>cada vez más se están estrechando lazos entre las diferentes figuras OEA en el mundo a través de Acuerdos de Reconocimiento Mutuo (ARM) focalizados en la seguridad, que permiten a las aduanas de los países implicados establecer elevados estándares de seguridad y que, además, benefician a los operadores que obtienen la autorización al poder disponer de beneficios equivalentes que mejoran su competitividad respecto del resto de operadores no autorizados.</a:t>
            </a:r>
          </a:p>
        </p:txBody>
      </p:sp>
      <p:pic>
        <p:nvPicPr>
          <p:cNvPr id="14340" name="3 Imagen" descr="ARM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8" y="2610201"/>
            <a:ext cx="3744912" cy="2420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altLang="es-PE">
                <a:latin typeface="Arial" panose="020B0604020202020204" pitchFamily="34" charset="0"/>
                <a:cs typeface="Arial" panose="020B0604020202020204" pitchFamily="34" charset="0"/>
              </a:rPr>
              <a:t>ARM  Perú</a:t>
            </a:r>
            <a:endParaRPr lang="es-ES" altLang="es-P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>
          <a:xfrm>
            <a:off x="457200" y="1409146"/>
            <a:ext cx="8229600" cy="3273029"/>
          </a:xfrm>
        </p:spPr>
        <p:txBody>
          <a:bodyPr/>
          <a:lstStyle/>
          <a:p>
            <a:pPr eaLnBrk="1" hangingPunct="1"/>
            <a:r>
              <a:rPr lang="es-PE" altLang="es-PE" dirty="0" err="1">
                <a:latin typeface="Arial" panose="020B0604020202020204" pitchFamily="34" charset="0"/>
                <a:cs typeface="Arial" panose="020B0604020202020204" pitchFamily="34" charset="0"/>
              </a:rPr>
              <a:t>Korea</a:t>
            </a:r>
            <a:endParaRPr lang="es-PE" altLang="es-P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s-PE" altLang="es-P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s-PE" altLang="es-PE" dirty="0">
                <a:latin typeface="Arial" panose="020B0604020202020204" pitchFamily="34" charset="0"/>
                <a:cs typeface="Arial" panose="020B0604020202020204" pitchFamily="34" charset="0"/>
              </a:rPr>
              <a:t>EEUU</a:t>
            </a:r>
          </a:p>
          <a:p>
            <a:pPr eaLnBrk="1" hangingPunct="1"/>
            <a:endParaRPr lang="es-PE" altLang="es-P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s-PE" altLang="es-PE" dirty="0">
                <a:latin typeface="Arial" panose="020B0604020202020204" pitchFamily="34" charset="0"/>
                <a:cs typeface="Arial" panose="020B0604020202020204" pitchFamily="34" charset="0"/>
              </a:rPr>
              <a:t>Alianza Pacifico</a:t>
            </a:r>
          </a:p>
          <a:p>
            <a:pPr eaLnBrk="1" hangingPunct="1"/>
            <a:endParaRPr lang="es-PE" altLang="es-P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s-PE" altLang="es-PE" dirty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</a:p>
          <a:p>
            <a:pPr eaLnBrk="1" hangingPunct="1"/>
            <a:endParaRPr lang="es-PE" altLang="es-P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s-PE" altLang="es-PE" dirty="0">
                <a:latin typeface="Arial" panose="020B0604020202020204" pitchFamily="34" charset="0"/>
                <a:cs typeface="Arial" panose="020B0604020202020204" pitchFamily="34" charset="0"/>
              </a:rPr>
              <a:t>Uruguay</a:t>
            </a:r>
            <a:endParaRPr lang="es-ES" alt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64" name="3 Imagen" descr="alianza pacific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700" y="2721769"/>
            <a:ext cx="1752600" cy="658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4 Imagen" descr="corea per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176" y="1418874"/>
            <a:ext cx="3573463" cy="573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5 Imagen" descr="ctpa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488" y="2008585"/>
            <a:ext cx="1916112" cy="717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6 Imagen" descr="comunidad andina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538" y="3380185"/>
            <a:ext cx="17018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7 Imagen" descr="oea uruguay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538" y="4293394"/>
            <a:ext cx="1300162" cy="550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altLang="es-PE">
                <a:latin typeface="Arial" panose="020B0604020202020204" pitchFamily="34" charset="0"/>
                <a:cs typeface="Arial" panose="020B0604020202020204" pitchFamily="34" charset="0"/>
              </a:rPr>
              <a:t>Facilidades</a:t>
            </a:r>
            <a:endParaRPr lang="es-ES" altLang="es-P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3238" y="1469231"/>
            <a:ext cx="8101012" cy="3414054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altLang="es-PE">
                <a:latin typeface="Arial" panose="020B0604020202020204" pitchFamily="34" charset="0"/>
                <a:cs typeface="Arial" panose="020B0604020202020204" pitchFamily="34" charset="0"/>
              </a:rPr>
              <a:t>Facilidades</a:t>
            </a:r>
            <a:endParaRPr lang="es-ES" altLang="es-P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8 Tabla">
            <a:extLst>
              <a:ext uri="{FF2B5EF4-FFF2-40B4-BE49-F238E27FC236}">
                <a16:creationId xmlns:a16="http://schemas.microsoft.com/office/drawing/2014/main" xmlns="" id="{9221AA2A-765F-4CA4-B222-B8AD20EA8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360392"/>
              </p:ext>
            </p:extLst>
          </p:nvPr>
        </p:nvGraphicFramePr>
        <p:xfrm>
          <a:off x="457200" y="982494"/>
          <a:ext cx="7380290" cy="3900791"/>
        </p:xfrm>
        <a:graphic>
          <a:graphicData uri="http://schemas.openxmlformats.org/drawingml/2006/table">
            <a:tbl>
              <a:tblPr/>
              <a:tblGrid>
                <a:gridCol w="15964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838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6738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1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Atención preferente en Procesos de</a:t>
                      </a:r>
                      <a:endParaRPr lang="es-ES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1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Despacho</a:t>
                      </a:r>
                      <a:endParaRPr lang="es-E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962" marR="359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>
                          <a:latin typeface="Arial Narrow"/>
                          <a:ea typeface="Times New Roman"/>
                          <a:cs typeface="Times New Roman"/>
                        </a:rPr>
                        <a:t>Atención preferente en los despachos sometidos a reconocimiento físico en el Régimen de Importación para el consumo y de admisión temporal para su perfeccionamiento activo.</a:t>
                      </a:r>
                      <a:endParaRPr lang="es-E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962" marR="359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852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>
                          <a:latin typeface="Arial Narrow"/>
                          <a:ea typeface="Times New Roman"/>
                          <a:cs typeface="Times New Roman"/>
                        </a:rPr>
                        <a:t>Atención preferente en las acciones de control extraordinario, a fin de ser efectuadas y concluidas en un plazo no mayor de dos (02) días hábiles. </a:t>
                      </a:r>
                      <a:endParaRPr lang="es-E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962" marR="359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852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>
                          <a:latin typeface="Arial Narrow"/>
                          <a:ea typeface="Times New Roman"/>
                          <a:cs typeface="Times New Roman"/>
                        </a:rPr>
                        <a:t>Atención preferente de las regularizaciones seleccionadas a revisión de documentos sujeto a la modalidad de despacho urgente.</a:t>
                      </a:r>
                      <a:endParaRPr lang="es-E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962" marR="359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07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latin typeface="Arial Narrow"/>
                          <a:ea typeface="Times New Roman"/>
                          <a:cs typeface="Times New Roman"/>
                        </a:rPr>
                        <a:t>Atención preferente en la tramitación de expedientes sobre  rectificaciones de la DAM del régimen de importación para el consumo.</a:t>
                      </a:r>
                      <a:endParaRPr lang="es-E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962" marR="359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834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>
                          <a:latin typeface="Arial Narrow"/>
                          <a:ea typeface="Times New Roman"/>
                          <a:cs typeface="Times New Roman"/>
                        </a:rPr>
                        <a:t>Durante el despacho, las declaraciones no son objeto de verificación y control del valor en aduana declarado en el despacho.</a:t>
                      </a:r>
                      <a:endParaRPr lang="es-E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962" marR="359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057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latin typeface="Arial Narrow"/>
                          <a:ea typeface="Times New Roman"/>
                          <a:cs typeface="Times New Roman"/>
                        </a:rPr>
                        <a:t>Disminución del nivel de reconocimiento físico y documentario para los regímenes de importación para el consumo y de admisión temporal para su perfeccionamiento activo, en base a los criterios de riesgo aplicables.</a:t>
                      </a:r>
                      <a:endParaRPr lang="es-E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962" marR="359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altLang="es-PE">
                <a:latin typeface="Arial" panose="020B0604020202020204" pitchFamily="34" charset="0"/>
                <a:cs typeface="Arial" panose="020B0604020202020204" pitchFamily="34" charset="0"/>
              </a:rPr>
              <a:t>Facilidades</a:t>
            </a:r>
            <a:endParaRPr lang="es-ES" altLang="es-P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5 Tabla">
            <a:extLst>
              <a:ext uri="{FF2B5EF4-FFF2-40B4-BE49-F238E27FC236}">
                <a16:creationId xmlns:a16="http://schemas.microsoft.com/office/drawing/2014/main" xmlns="" id="{36E53E98-7281-47BE-B9CA-68BABB447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808515"/>
              </p:ext>
            </p:extLst>
          </p:nvPr>
        </p:nvGraphicFramePr>
        <p:xfrm>
          <a:off x="661481" y="1410889"/>
          <a:ext cx="7801583" cy="3491850"/>
        </p:xfrm>
        <a:graphic>
          <a:graphicData uri="http://schemas.openxmlformats.org/drawingml/2006/table">
            <a:tbl>
              <a:tblPr/>
              <a:tblGrid>
                <a:gridCol w="14774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240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9406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05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Atención Preferente en solicitudes y recursos</a:t>
                      </a:r>
                      <a:endParaRPr lang="es-E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5" marR="44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50" b="1">
                          <a:latin typeface="Arial Narrow"/>
                          <a:ea typeface="Times New Roman"/>
                          <a:cs typeface="Times New Roman"/>
                        </a:rPr>
                        <a:t>Atención preferente en la tramitación de las solicitudes de clasificación arancelaria de mercancías</a:t>
                      </a:r>
                      <a:endParaRPr lang="es-E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5" marR="44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895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50" b="1">
                          <a:latin typeface="Arial Narrow"/>
                          <a:ea typeface="Times New Roman"/>
                          <a:cs typeface="Times New Roman"/>
                        </a:rPr>
                        <a:t>Atención preferente en la expedición del Boletín Químico, a fin de ser emitido en un plazo no mayor de un (01) día hábil.</a:t>
                      </a:r>
                      <a:endParaRPr lang="es-E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5" marR="44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2883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50" b="1" dirty="0">
                          <a:latin typeface="Arial Narrow"/>
                          <a:ea typeface="Times New Roman"/>
                          <a:cs typeface="Times New Roman"/>
                        </a:rPr>
                        <a:t>Atención preferente en la tramitación de recursos de reclamación y expedientes de devolución de derechos, presentados ante las Intendencias de Aduana de la República,</a:t>
                      </a:r>
                      <a:r>
                        <a:rPr lang="es-PE" sz="1050" b="1" dirty="0">
                          <a:solidFill>
                            <a:srgbClr val="0070C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PE" sz="1050" b="1" dirty="0">
                          <a:latin typeface="Arial Narrow"/>
                          <a:ea typeface="Times New Roman"/>
                          <a:cs typeface="Times New Roman"/>
                        </a:rPr>
                        <a:t>a fin de ser atendidos en un plazo no mayor a:</a:t>
                      </a:r>
                      <a:endParaRPr lang="es-ES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50" b="1" dirty="0">
                          <a:latin typeface="Arial Narrow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s-PE" sz="1050" b="1" dirty="0">
                          <a:latin typeface="Arial Narrow"/>
                          <a:ea typeface="Times New Roman"/>
                          <a:cs typeface="Times New Roman"/>
                        </a:rPr>
                      </a:br>
                      <a:r>
                        <a:rPr lang="es-PE" sz="1050" b="1" dirty="0">
                          <a:latin typeface="Arial Narrow"/>
                          <a:ea typeface="Times New Roman"/>
                          <a:cs typeface="Times New Roman"/>
                        </a:rPr>
                        <a:t>a) Tres (03) meses para los recursos de reclamación; y</a:t>
                      </a:r>
                      <a:endParaRPr lang="es-ES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50" b="1" dirty="0">
                          <a:latin typeface="Arial Narrow"/>
                          <a:ea typeface="Times New Roman"/>
                          <a:cs typeface="Times New Roman"/>
                        </a:rPr>
                        <a:t>b) Treinta (30) días hábiles para las solicitudes de devolución de derechos.</a:t>
                      </a:r>
                      <a:endParaRPr lang="es-E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5" marR="44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altLang="es-PE">
                <a:latin typeface="Arial" panose="020B0604020202020204" pitchFamily="34" charset="0"/>
                <a:cs typeface="Arial" panose="020B0604020202020204" pitchFamily="34" charset="0"/>
              </a:rPr>
              <a:t>Facilidades</a:t>
            </a:r>
            <a:endParaRPr lang="es-ES" altLang="es-P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3 Tabla">
            <a:extLst>
              <a:ext uri="{FF2B5EF4-FFF2-40B4-BE49-F238E27FC236}">
                <a16:creationId xmlns:a16="http://schemas.microsoft.com/office/drawing/2014/main" xmlns="" id="{FECF799B-C014-4D8F-982B-5B486E749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683518"/>
              </p:ext>
            </p:extLst>
          </p:nvPr>
        </p:nvGraphicFramePr>
        <p:xfrm>
          <a:off x="1298575" y="1517872"/>
          <a:ext cx="5588000" cy="1567628"/>
        </p:xfrm>
        <a:graphic>
          <a:graphicData uri="http://schemas.openxmlformats.org/drawingml/2006/table">
            <a:tbl>
              <a:tblPr/>
              <a:tblGrid>
                <a:gridCol w="11282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597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237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0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Atención Preferente</a:t>
                      </a:r>
                      <a:endParaRPr lang="es-E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E" sz="10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Consultas y Orientación</a:t>
                      </a:r>
                      <a:endParaRPr lang="es-E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5" marR="44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>
                          <a:latin typeface="Arial Narrow"/>
                          <a:ea typeface="Times New Roman"/>
                          <a:cs typeface="Times New Roman"/>
                        </a:rPr>
                        <a:t>Atención preferente, durante contingencias o eventualidades de cierre de puertos y/o aeropuertos. </a:t>
                      </a:r>
                      <a:endParaRPr lang="es-ES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5" marR="44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141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>
                          <a:latin typeface="Arial Narrow"/>
                          <a:ea typeface="Times New Roman"/>
                          <a:cs typeface="Times New Roman"/>
                        </a:rPr>
                        <a:t>Asignación de un sectorista de la DOEA, para la orientación y asistencia especializada en  procedimientos vinculados al Programa OEA y en la coordinación con las aduanas a nivel nacional.</a:t>
                      </a:r>
                      <a:endParaRPr lang="es-ES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5" marR="44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71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latin typeface="Arial Narrow"/>
                          <a:ea typeface="Times New Roman"/>
                          <a:cs typeface="Times New Roman"/>
                        </a:rPr>
                        <a:t>Atención preferente de las consultas técnicas en materia aduanera, orientación y  asistencia según corresponda.</a:t>
                      </a:r>
                      <a:r>
                        <a:rPr lang="es-PE" sz="1400" b="1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s-ES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5" marR="44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5" name="4 Tabla">
            <a:extLst>
              <a:ext uri="{FF2B5EF4-FFF2-40B4-BE49-F238E27FC236}">
                <a16:creationId xmlns:a16="http://schemas.microsoft.com/office/drawing/2014/main" xmlns="" id="{6D0A7069-15A0-4031-A43B-B29EE9BA8D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738396"/>
              </p:ext>
            </p:extLst>
          </p:nvPr>
        </p:nvGraphicFramePr>
        <p:xfrm>
          <a:off x="1298575" y="3339704"/>
          <a:ext cx="5588000" cy="433769"/>
        </p:xfrm>
        <a:graphic>
          <a:graphicData uri="http://schemas.openxmlformats.org/drawingml/2006/table">
            <a:tbl>
              <a:tblPr/>
              <a:tblGrid>
                <a:gridCol w="11718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161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3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Capacitación</a:t>
                      </a:r>
                      <a:endParaRPr lang="es-E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5" marR="44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latin typeface="Arial Narrow"/>
                          <a:ea typeface="Times New Roman"/>
                          <a:cs typeface="Times New Roman"/>
                        </a:rPr>
                        <a:t>Invitación a participar en sesiones de capacitación permanente en asuntos aduaneros, seguridad de la cadena logística y eventos vinculados.</a:t>
                      </a:r>
                      <a:endParaRPr lang="es-E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5" marR="44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5 Tabla">
            <a:extLst>
              <a:ext uri="{FF2B5EF4-FFF2-40B4-BE49-F238E27FC236}">
                <a16:creationId xmlns:a16="http://schemas.microsoft.com/office/drawing/2014/main" xmlns="" id="{89DCD3FB-79E6-4E4C-8247-0D947F567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855554"/>
              </p:ext>
            </p:extLst>
          </p:nvPr>
        </p:nvGraphicFramePr>
        <p:xfrm>
          <a:off x="1298575" y="4248381"/>
          <a:ext cx="5588000" cy="400050"/>
        </p:xfrm>
        <a:graphic>
          <a:graphicData uri="http://schemas.openxmlformats.org/drawingml/2006/table">
            <a:tbl>
              <a:tblPr/>
              <a:tblGrid>
                <a:gridCol w="12153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726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Otras</a:t>
                      </a:r>
                      <a:endParaRPr lang="es-E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5" marR="44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000" b="1" dirty="0">
                          <a:latin typeface="Arial Narrow"/>
                          <a:ea typeface="Times New Roman"/>
                          <a:cs typeface="Times New Roman"/>
                        </a:rPr>
                        <a:t>Acceso a las facilidades adicionales previstas en los Acuerdos de Reconocimiento Mutuo, conforme a lo dispuesto en el mismo.</a:t>
                      </a:r>
                      <a:endParaRPr lang="es-E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5" marR="44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457201" y="312983"/>
            <a:ext cx="5765800" cy="857250"/>
          </a:xfrm>
        </p:spPr>
        <p:txBody>
          <a:bodyPr/>
          <a:lstStyle/>
          <a:p>
            <a:pPr eaLnBrk="1" hangingPunct="1"/>
            <a:r>
              <a:rPr lang="es-PE" altLang="es-PE" sz="2000" dirty="0">
                <a:latin typeface="Arial" panose="020B0604020202020204" pitchFamily="34" charset="0"/>
                <a:cs typeface="Arial" panose="020B0604020202020204" pitchFamily="34" charset="0"/>
              </a:rPr>
              <a:t>Reglamento OEA </a:t>
            </a:r>
            <a:br>
              <a:rPr lang="es-PE" altLang="es-P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PE" sz="2000" dirty="0">
                <a:latin typeface="Arial" panose="020B0604020202020204" pitchFamily="34" charset="0"/>
                <a:cs typeface="Arial" panose="020B0604020202020204" pitchFamily="34" charset="0"/>
              </a:rPr>
              <a:t> Sistema adecuado de los registros contables y logísticos</a:t>
            </a:r>
          </a:p>
        </p:txBody>
      </p:sp>
      <p:sp>
        <p:nvSpPr>
          <p:cNvPr id="20483" name="2 Marcador de contenido"/>
          <p:cNvSpPr>
            <a:spLocks noGrp="1"/>
          </p:cNvSpPr>
          <p:nvPr>
            <p:ph idx="1"/>
          </p:nvPr>
        </p:nvSpPr>
        <p:spPr>
          <a:xfrm>
            <a:off x="685801" y="1535610"/>
            <a:ext cx="7566025" cy="3273029"/>
          </a:xfrm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AutoNum type="alphaLcParenR"/>
            </a:pPr>
            <a:r>
              <a:rPr lang="es-ES" altLang="es-PE" sz="1800" dirty="0">
                <a:latin typeface="Arial" panose="020B0604020202020204" pitchFamily="34" charset="0"/>
                <a:cs typeface="Arial" panose="020B0604020202020204" pitchFamily="34" charset="0"/>
              </a:rPr>
              <a:t>Un sistema de control interno que garantice, entre otros, la generación de estados financieros confiables.</a:t>
            </a:r>
          </a:p>
          <a:p>
            <a:pPr algn="just" eaLnBrk="1" hangingPunct="1">
              <a:buFont typeface="Arial" panose="020B0604020202020204" pitchFamily="34" charset="0"/>
              <a:buAutoNum type="alphaLcParenR"/>
            </a:pPr>
            <a:endParaRPr lang="es-ES" altLang="es-P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s-ES" altLang="es-PE" sz="1800" dirty="0">
                <a:latin typeface="Arial" panose="020B0604020202020204" pitchFamily="34" charset="0"/>
                <a:cs typeface="Arial" panose="020B0604020202020204" pitchFamily="34" charset="0"/>
              </a:rPr>
              <a:t> b) Sistemas, registros y controles que garanticen la trazabilidad de sus operaciones y la realización de los controles internos de cada empresa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es-ES" altLang="es-P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s-ES" altLang="es-P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3 Botón de acción: Hacia atrás o Anterior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053770BD-51A9-4F9E-975B-155D593F63AD}"/>
              </a:ext>
            </a:extLst>
          </p:cNvPr>
          <p:cNvSpPr/>
          <p:nvPr/>
        </p:nvSpPr>
        <p:spPr>
          <a:xfrm>
            <a:off x="457201" y="4594623"/>
            <a:ext cx="352425" cy="245269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1C57D42E5CD8B45BF6EA414B87F138F" ma:contentTypeVersion="0" ma:contentTypeDescription="Crear nuevo documento." ma:contentTypeScope="" ma:versionID="b39d9b34af1b90dd72ca12ac7deffd0c">
  <xsd:schema xmlns:xsd="http://www.w3.org/2001/XMLSchema" xmlns:p="http://schemas.microsoft.com/office/2006/metadata/properties" targetNamespace="http://schemas.microsoft.com/office/2006/metadata/properties" ma:root="true" ma:fieldsID="b004d877ca112f136821ba8115f647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4831EB-55CD-4E6C-A486-E1FA216C5145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30A2C04-E2E0-4D79-B271-373D3538BF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7A34CEA-227D-4642-967A-6CC2489447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2132</TotalTime>
  <Words>494</Words>
  <Application>Microsoft Office PowerPoint</Application>
  <PresentationFormat>Presentación en pantalla (16:9)</PresentationFormat>
  <Paragraphs>48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Principales Programas OEA Implementados en el Mundo.</vt:lpstr>
      <vt:lpstr>Acuerdos de Reconocimiento Mutuo</vt:lpstr>
      <vt:lpstr>ARM  Perú</vt:lpstr>
      <vt:lpstr>Facilidades</vt:lpstr>
      <vt:lpstr>Facilidades</vt:lpstr>
      <vt:lpstr>Facilidades</vt:lpstr>
      <vt:lpstr>Facilidades</vt:lpstr>
      <vt:lpstr>Reglamento OEA   Sistema adecuado de los registros contables y logísticos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Barandiaran Asparrin Blanca Luisa</dc:creator>
  <cp:lastModifiedBy>COMEX</cp:lastModifiedBy>
  <cp:revision>169</cp:revision>
  <dcterms:created xsi:type="dcterms:W3CDTF">2015-01-26T20:46:22Z</dcterms:created>
  <dcterms:modified xsi:type="dcterms:W3CDTF">2018-06-19T12:28:52Z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0x01010031C57D42E5CD8B45BF6EA414B87F138F</vt:lpwstr>
  </property>
</Properties>
</file>